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65" r:id="rId2"/>
  </p:sldIdLst>
  <p:sldSz cx="10693400" cy="7561263"/>
  <p:notesSz cx="7099300" cy="10234613"/>
  <p:defaultTextStyle>
    <a:defPPr>
      <a:defRPr lang="de-DE"/>
    </a:defPPr>
    <a:lvl1pPr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520700" indent="-63500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042988" indent="-128588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563688" indent="-192088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85975" indent="-257175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440" y="53"/>
      </p:cViewPr>
      <p:guideLst>
        <p:guide orient="horz" pos="2382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9ACFA79-7193-43EA-B102-8A5EBF2E7B16}" type="datetimeFigureOut">
              <a:rPr lang="de-CH"/>
              <a:pPr>
                <a:defRPr/>
              </a:pPr>
              <a:t>10.11.2022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36613" y="768350"/>
            <a:ext cx="542607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de-CH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4C5B25E-65B5-48D7-96E5-F0811045CEC2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483031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C5B25E-65B5-48D7-96E5-F0811045CEC2}" type="slidenum">
              <a:rPr lang="de-CH" smtClean="0"/>
              <a:pPr>
                <a:defRPr/>
              </a:pPr>
              <a:t>1</a:t>
            </a:fld>
            <a:endParaRPr lang="de-C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F432E-A039-47B9-B9B8-FCDDA7345720}" type="datetime1">
              <a:rPr lang="de-DE"/>
              <a:pPr>
                <a:defRPr/>
              </a:pPr>
              <a:t>10.11.2022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Kurs Jahr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48B5D-2FC2-4BC0-AE48-7A840B547849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69CED-8551-4614-B13A-9E56083650F9}" type="datetime1">
              <a:rPr lang="de-DE"/>
              <a:pPr>
                <a:defRPr/>
              </a:pPr>
              <a:t>10.11.2022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Kurs Jahr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2687D-8E24-471F-9232-0462D84AF746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752715" y="302802"/>
            <a:ext cx="2406015" cy="645157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4670" y="302802"/>
            <a:ext cx="7039822" cy="6451578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4B1C5-6B1D-4354-A7DE-2C68DA8D9FDA}" type="datetime1">
              <a:rPr lang="de-DE"/>
              <a:pPr>
                <a:defRPr/>
              </a:pPr>
              <a:t>10.11.2022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Kurs Jahr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6F6B7-EFC8-49AC-8816-A4DEC276370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49064-720C-46C6-BCB0-F0DEFBC6125F}" type="datetime1">
              <a:rPr lang="de-DE"/>
              <a:pPr>
                <a:defRPr/>
              </a:pPr>
              <a:t>10.11.2022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Kurs Jahr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9364F-4F1F-426C-AD1A-280071557E95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8CFC4-61B0-482B-B03C-F2DED6C14C0E}" type="datetime1">
              <a:rPr lang="de-DE"/>
              <a:pPr>
                <a:defRPr/>
              </a:pPr>
              <a:t>10.11.2022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Kurs Jahr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832BD-D043-4E31-8A3F-09698D075278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59BC8-3E08-435F-8F84-B17EDB7EB776}" type="datetime1">
              <a:rPr lang="de-DE"/>
              <a:pPr>
                <a:defRPr/>
              </a:pPr>
              <a:t>10.11.2022</a:t>
            </a:fld>
            <a:endParaRPr lang="de-CH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Kurs Jahr</a:t>
            </a: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BAA9C-6EDE-4A7B-A808-A10D02A92924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13458-7BD2-4B98-A73C-E9AA99009CFA}" type="datetime1">
              <a:rPr lang="de-DE"/>
              <a:pPr>
                <a:defRPr/>
              </a:pPr>
              <a:t>10.11.2022</a:t>
            </a:fld>
            <a:endParaRPr lang="de-CH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Kurs Jahr</a:t>
            </a: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144A9-F5E3-4CA4-B4B4-146C0D2CDF5B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23369-EDA0-46EF-883A-A9D2BD461D87}" type="datetime1">
              <a:rPr lang="de-DE"/>
              <a:pPr>
                <a:defRPr/>
              </a:pPr>
              <a:t>10.11.2022</a:t>
            </a:fld>
            <a:endParaRPr lang="de-CH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Kurs Jahr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61DB1-D275-43E8-AA38-9520099108B5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3A297-9417-48F5-8A83-E29E6F1D4961}" type="datetime1">
              <a:rPr lang="de-DE"/>
              <a:pPr>
                <a:defRPr/>
              </a:pPr>
              <a:t>10.11.2022</a:t>
            </a:fld>
            <a:endParaRPr lang="de-CH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Kurs Jahr</a:t>
            </a: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75CC7-5C4F-43BF-8782-4C37EFF5FC7F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64530-4503-4D8D-B704-194140176EE4}" type="datetime1">
              <a:rPr lang="de-DE"/>
              <a:pPr>
                <a:defRPr/>
              </a:pPr>
              <a:t>10.11.2022</a:t>
            </a:fld>
            <a:endParaRPr lang="de-CH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Kurs Jahr</a:t>
            </a: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E33B3-C346-4363-8E23-DCFD06066853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rtlCol="0">
            <a:normAutofit/>
          </a:bodyPr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pPr lvl="0"/>
            <a:endParaRPr lang="de-CH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32894-F501-417B-B144-AAC96F3B337D}" type="datetime1">
              <a:rPr lang="de-DE"/>
              <a:pPr>
                <a:defRPr/>
              </a:pPr>
              <a:t>10.11.2022</a:t>
            </a:fld>
            <a:endParaRPr lang="de-CH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Kurs Jahr</a:t>
            </a: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8308A-0A71-4F4D-B6C7-23CCB99BCBFD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534988" y="303213"/>
            <a:ext cx="9623425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  <a:endParaRPr lang="de-CH" altLang="de-DE"/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534988" y="1763713"/>
            <a:ext cx="9623425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  <a:endParaRPr lang="de-CH" alt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 defTabSz="1043056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68E978B-E56C-4F62-94E5-A66EBC82314A}" type="datetime1">
              <a:rPr lang="de-DE"/>
              <a:pPr>
                <a:defRPr/>
              </a:pPr>
              <a:t>10.11.2022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 defTabSz="1043056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CH"/>
              <a:t>Kurs Jahr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 defTabSz="1043056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E5BB2E2-55F3-4262-8880-5D1B20440998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1042988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0429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2pPr>
      <a:lvl3pPr algn="ctr" defTabSz="10429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3pPr>
      <a:lvl4pPr algn="ctr" defTabSz="10429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4pPr>
      <a:lvl5pPr algn="ctr" defTabSz="10429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5pPr>
      <a:lvl6pPr marL="457200" algn="ctr" defTabSz="1042988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6pPr>
      <a:lvl7pPr marL="914400" algn="ctr" defTabSz="1042988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7pPr>
      <a:lvl8pPr marL="1371600" algn="ctr" defTabSz="1042988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8pPr>
      <a:lvl9pPr marL="1828800" algn="ctr" defTabSz="1042988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9pPr>
    </p:titleStyle>
    <p:bodyStyle>
      <a:lvl1pPr marL="390525" indent="-390525" algn="l" defTabSz="10429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6138" indent="-325438" algn="l" defTabSz="10429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338" indent="-260350" algn="l" defTabSz="10429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4038" indent="-260350" algn="l" defTabSz="10429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325" indent="-260350" algn="l" defTabSz="104298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538388" y="407579"/>
            <a:ext cx="7869142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CH" sz="2400" dirty="0">
                <a:latin typeface="+mj-lt"/>
                <a:cs typeface="Arial" charset="0"/>
              </a:rPr>
              <a:t>Organigramm Schweizerische Gesellschaft für Gebirgsmedizin</a:t>
            </a:r>
          </a:p>
          <a:p>
            <a:pPr>
              <a:defRPr/>
            </a:pPr>
            <a:r>
              <a:rPr lang="de-CH" sz="800" dirty="0">
                <a:latin typeface="+mj-lt"/>
                <a:cs typeface="Arial" charset="0"/>
              </a:rPr>
              <a:t>						                          </a:t>
            </a:r>
            <a:r>
              <a:rPr lang="de-CH" sz="800">
                <a:latin typeface="+mj-lt"/>
                <a:cs typeface="Arial" charset="0"/>
              </a:rPr>
              <a:t>Stand 11/2022/</a:t>
            </a:r>
            <a:r>
              <a:rPr lang="de-CH" sz="800" dirty="0">
                <a:latin typeface="+mj-lt"/>
                <a:cs typeface="Arial" charset="0"/>
              </a:rPr>
              <a:t>DB</a:t>
            </a:r>
          </a:p>
        </p:txBody>
      </p:sp>
      <p:cxnSp>
        <p:nvCxnSpPr>
          <p:cNvPr id="6" name="Gerade Verbindung 5"/>
          <p:cNvCxnSpPr/>
          <p:nvPr/>
        </p:nvCxnSpPr>
        <p:spPr>
          <a:xfrm>
            <a:off x="234132" y="1044327"/>
            <a:ext cx="10155551" cy="0"/>
          </a:xfrm>
          <a:prstGeom prst="line">
            <a:avLst/>
          </a:prstGeom>
          <a:ln w="19050" cap="flat" cmpd="sng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234132" y="1836415"/>
            <a:ext cx="8511158" cy="129614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CH" dirty="0"/>
          </a:p>
        </p:txBody>
      </p:sp>
      <p:sp>
        <p:nvSpPr>
          <p:cNvPr id="3" name="Rechteck 2"/>
          <p:cNvSpPr/>
          <p:nvPr/>
        </p:nvSpPr>
        <p:spPr>
          <a:xfrm>
            <a:off x="954212" y="3220519"/>
            <a:ext cx="9433047" cy="286436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CH" dirty="0"/>
          </a:p>
        </p:txBody>
      </p:sp>
      <p:sp>
        <p:nvSpPr>
          <p:cNvPr id="5" name="Rechteck 4"/>
          <p:cNvSpPr/>
          <p:nvPr/>
        </p:nvSpPr>
        <p:spPr>
          <a:xfrm>
            <a:off x="242128" y="6156895"/>
            <a:ext cx="5320596" cy="129614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CH" dirty="0"/>
          </a:p>
        </p:txBody>
      </p:sp>
      <p:sp>
        <p:nvSpPr>
          <p:cNvPr id="7" name="Rechteck 6"/>
          <p:cNvSpPr/>
          <p:nvPr/>
        </p:nvSpPr>
        <p:spPr>
          <a:xfrm>
            <a:off x="5629275" y="6156895"/>
            <a:ext cx="4757985" cy="129614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CH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8846288" y="1836415"/>
            <a:ext cx="1540972" cy="129614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CH" dirty="0"/>
          </a:p>
          <a:p>
            <a:pPr algn="ctr">
              <a:defRPr/>
            </a:pPr>
            <a:endParaRPr lang="de-CH" dirty="0"/>
          </a:p>
        </p:txBody>
      </p:sp>
      <p:sp>
        <p:nvSpPr>
          <p:cNvPr id="9" name="Rechteck 8"/>
          <p:cNvSpPr/>
          <p:nvPr/>
        </p:nvSpPr>
        <p:spPr>
          <a:xfrm>
            <a:off x="306140" y="2267173"/>
            <a:ext cx="1584176" cy="7207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CH" sz="1200" b="1" dirty="0">
                <a:solidFill>
                  <a:schemeClr val="tx1"/>
                </a:solidFill>
              </a:rPr>
              <a:t>Präsidentin</a:t>
            </a:r>
          </a:p>
          <a:p>
            <a:pPr algn="ctr">
              <a:defRPr/>
            </a:pPr>
            <a:r>
              <a:rPr lang="de-CH" sz="1200" dirty="0">
                <a:solidFill>
                  <a:schemeClr val="tx1"/>
                </a:solidFill>
              </a:rPr>
              <a:t>Corinna Schön</a:t>
            </a:r>
          </a:p>
        </p:txBody>
      </p:sp>
      <p:sp>
        <p:nvSpPr>
          <p:cNvPr id="26" name="Rechteck 25"/>
          <p:cNvSpPr/>
          <p:nvPr/>
        </p:nvSpPr>
        <p:spPr>
          <a:xfrm>
            <a:off x="8515052" y="3313827"/>
            <a:ext cx="1800201" cy="6002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CH" sz="1200" b="1" dirty="0">
                <a:solidFill>
                  <a:schemeClr val="tx1"/>
                </a:solidFill>
              </a:rPr>
              <a:t>Homepage</a:t>
            </a:r>
          </a:p>
          <a:p>
            <a:pPr algn="ctr">
              <a:defRPr/>
            </a:pPr>
            <a:r>
              <a:rPr lang="de-CH" sz="1200" dirty="0">
                <a:solidFill>
                  <a:schemeClr val="tx1"/>
                </a:solidFill>
              </a:rPr>
              <a:t>Daniela Berther</a:t>
            </a:r>
          </a:p>
          <a:p>
            <a:pPr algn="ctr">
              <a:defRPr/>
            </a:pPr>
            <a:r>
              <a:rPr lang="de-CH" sz="1200" dirty="0">
                <a:solidFill>
                  <a:schemeClr val="tx1"/>
                </a:solidFill>
              </a:rPr>
              <a:t>Sylviane Perret</a:t>
            </a:r>
          </a:p>
        </p:txBody>
      </p:sp>
      <p:sp>
        <p:nvSpPr>
          <p:cNvPr id="27" name="Rechteck 26"/>
          <p:cNvSpPr/>
          <p:nvPr/>
        </p:nvSpPr>
        <p:spPr>
          <a:xfrm>
            <a:off x="2034332" y="2268463"/>
            <a:ext cx="1584796" cy="7207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CH" sz="1200" b="1" dirty="0">
                <a:solidFill>
                  <a:schemeClr val="tx1"/>
                </a:solidFill>
              </a:rPr>
              <a:t>Vize-Präsident</a:t>
            </a:r>
            <a:r>
              <a:rPr lang="de-CH" sz="1400" b="1" dirty="0">
                <a:solidFill>
                  <a:schemeClr val="tx1"/>
                </a:solidFill>
              </a:rPr>
              <a:t> </a:t>
            </a:r>
          </a:p>
          <a:p>
            <a:pPr algn="ctr">
              <a:defRPr/>
            </a:pPr>
            <a:r>
              <a:rPr lang="de-CH" sz="1200" dirty="0">
                <a:solidFill>
                  <a:schemeClr val="tx1"/>
                </a:solidFill>
              </a:rPr>
              <a:t>Martin Walliser</a:t>
            </a:r>
          </a:p>
        </p:txBody>
      </p:sp>
      <p:sp>
        <p:nvSpPr>
          <p:cNvPr id="28" name="Rechteck 27"/>
          <p:cNvSpPr/>
          <p:nvPr/>
        </p:nvSpPr>
        <p:spPr>
          <a:xfrm>
            <a:off x="7074892" y="2268463"/>
            <a:ext cx="1512466" cy="7207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CH" sz="1200" b="1" dirty="0">
                <a:solidFill>
                  <a:schemeClr val="tx1"/>
                </a:solidFill>
              </a:rPr>
              <a:t>Kassier </a:t>
            </a:r>
          </a:p>
          <a:p>
            <a:pPr algn="ctr">
              <a:defRPr/>
            </a:pPr>
            <a:r>
              <a:rPr lang="de-CH" sz="1200" dirty="0">
                <a:solidFill>
                  <a:schemeClr val="tx1"/>
                </a:solidFill>
              </a:rPr>
              <a:t>Michael Bigger</a:t>
            </a:r>
          </a:p>
        </p:txBody>
      </p:sp>
      <p:sp>
        <p:nvSpPr>
          <p:cNvPr id="29" name="Rechteck 28"/>
          <p:cNvSpPr/>
          <p:nvPr/>
        </p:nvSpPr>
        <p:spPr>
          <a:xfrm>
            <a:off x="5418708" y="2268463"/>
            <a:ext cx="1512168" cy="7207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CH" sz="1200" b="1" dirty="0">
                <a:solidFill>
                  <a:schemeClr val="tx1"/>
                </a:solidFill>
              </a:rPr>
              <a:t>Aktuarin</a:t>
            </a:r>
          </a:p>
          <a:p>
            <a:pPr algn="ctr">
              <a:defRPr/>
            </a:pPr>
            <a:r>
              <a:rPr lang="de-CH" sz="1200" dirty="0">
                <a:solidFill>
                  <a:schemeClr val="tx1"/>
                </a:solidFill>
              </a:rPr>
              <a:t>Anne-Aylin Sigg</a:t>
            </a:r>
          </a:p>
        </p:txBody>
      </p:sp>
      <p:sp>
        <p:nvSpPr>
          <p:cNvPr id="30" name="Rechteck 29"/>
          <p:cNvSpPr/>
          <p:nvPr/>
        </p:nvSpPr>
        <p:spPr>
          <a:xfrm>
            <a:off x="3762524" y="2268463"/>
            <a:ext cx="1512168" cy="7207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CH" sz="1200" b="1" dirty="0">
                <a:solidFill>
                  <a:schemeClr val="tx1"/>
                </a:solidFill>
              </a:rPr>
              <a:t>Redaktor</a:t>
            </a:r>
          </a:p>
          <a:p>
            <a:pPr algn="ctr">
              <a:defRPr/>
            </a:pPr>
            <a:r>
              <a:rPr lang="de-CH" sz="1200" dirty="0">
                <a:solidFill>
                  <a:schemeClr val="tx1"/>
                </a:solidFill>
              </a:rPr>
              <a:t>Tommy Dätwyler</a:t>
            </a:r>
          </a:p>
        </p:txBody>
      </p:sp>
      <p:sp>
        <p:nvSpPr>
          <p:cNvPr id="2065" name="Textfeld 10"/>
          <p:cNvSpPr txBox="1">
            <a:spLocks noChangeArrowheads="1"/>
          </p:cNvSpPr>
          <p:nvPr/>
        </p:nvSpPr>
        <p:spPr bwMode="auto">
          <a:xfrm>
            <a:off x="162124" y="1836415"/>
            <a:ext cx="2352182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CH" altLang="de-DE" sz="2000">
                <a:latin typeface="+mj-lt"/>
              </a:rPr>
              <a:t> Vorstandsausschuss</a:t>
            </a:r>
            <a:endParaRPr lang="de-CH" altLang="de-DE" sz="2000" dirty="0">
              <a:latin typeface="+mj-lt"/>
            </a:endParaRPr>
          </a:p>
        </p:txBody>
      </p:sp>
      <p:sp>
        <p:nvSpPr>
          <p:cNvPr id="2066" name="Textfeld 11"/>
          <p:cNvSpPr txBox="1">
            <a:spLocks noChangeArrowheads="1"/>
          </p:cNvSpPr>
          <p:nvPr/>
        </p:nvSpPr>
        <p:spPr bwMode="auto">
          <a:xfrm rot="16200000">
            <a:off x="-504933" y="3961495"/>
            <a:ext cx="2859538" cy="1345682"/>
          </a:xfrm>
          <a:custGeom>
            <a:avLst/>
            <a:gdLst>
              <a:gd name="connsiteX0" fmla="*/ 0 w 2880320"/>
              <a:gd name="connsiteY0" fmla="*/ 0 h 400110"/>
              <a:gd name="connsiteX1" fmla="*/ 2880320 w 2880320"/>
              <a:gd name="connsiteY1" fmla="*/ 0 h 400110"/>
              <a:gd name="connsiteX2" fmla="*/ 2880320 w 2880320"/>
              <a:gd name="connsiteY2" fmla="*/ 400110 h 400110"/>
              <a:gd name="connsiteX3" fmla="*/ 0 w 2880320"/>
              <a:gd name="connsiteY3" fmla="*/ 400110 h 400110"/>
              <a:gd name="connsiteX4" fmla="*/ 0 w 2880320"/>
              <a:gd name="connsiteY4" fmla="*/ 0 h 400110"/>
              <a:gd name="connsiteX0" fmla="*/ 0 w 2880320"/>
              <a:gd name="connsiteY0" fmla="*/ 0 h 400110"/>
              <a:gd name="connsiteX1" fmla="*/ 1907742 w 2880320"/>
              <a:gd name="connsiteY1" fmla="*/ 7778 h 400110"/>
              <a:gd name="connsiteX2" fmla="*/ 2880320 w 2880320"/>
              <a:gd name="connsiteY2" fmla="*/ 0 h 400110"/>
              <a:gd name="connsiteX3" fmla="*/ 2880320 w 2880320"/>
              <a:gd name="connsiteY3" fmla="*/ 400110 h 400110"/>
              <a:gd name="connsiteX4" fmla="*/ 0 w 2880320"/>
              <a:gd name="connsiteY4" fmla="*/ 400110 h 400110"/>
              <a:gd name="connsiteX5" fmla="*/ 0 w 2880320"/>
              <a:gd name="connsiteY5" fmla="*/ 0 h 400110"/>
              <a:gd name="connsiteX0" fmla="*/ 0 w 2880320"/>
              <a:gd name="connsiteY0" fmla="*/ 2452254 h 2852364"/>
              <a:gd name="connsiteX1" fmla="*/ 1907742 w 2880320"/>
              <a:gd name="connsiteY1" fmla="*/ 2460032 h 2852364"/>
              <a:gd name="connsiteX2" fmla="*/ 2880320 w 2880320"/>
              <a:gd name="connsiteY2" fmla="*/ 0 h 2852364"/>
              <a:gd name="connsiteX3" fmla="*/ 2880320 w 2880320"/>
              <a:gd name="connsiteY3" fmla="*/ 2852364 h 2852364"/>
              <a:gd name="connsiteX4" fmla="*/ 0 w 2880320"/>
              <a:gd name="connsiteY4" fmla="*/ 2852364 h 2852364"/>
              <a:gd name="connsiteX5" fmla="*/ 0 w 2880320"/>
              <a:gd name="connsiteY5" fmla="*/ 2452254 h 2852364"/>
              <a:gd name="connsiteX0" fmla="*/ 41564 w 2880320"/>
              <a:gd name="connsiteY0" fmla="*/ 0 h 2852364"/>
              <a:gd name="connsiteX1" fmla="*/ 1907742 w 2880320"/>
              <a:gd name="connsiteY1" fmla="*/ 2460032 h 2852364"/>
              <a:gd name="connsiteX2" fmla="*/ 2880320 w 2880320"/>
              <a:gd name="connsiteY2" fmla="*/ 0 h 2852364"/>
              <a:gd name="connsiteX3" fmla="*/ 2880320 w 2880320"/>
              <a:gd name="connsiteY3" fmla="*/ 2852364 h 2852364"/>
              <a:gd name="connsiteX4" fmla="*/ 0 w 2880320"/>
              <a:gd name="connsiteY4" fmla="*/ 2852364 h 2852364"/>
              <a:gd name="connsiteX5" fmla="*/ 41564 w 2880320"/>
              <a:gd name="connsiteY5" fmla="*/ 0 h 2852364"/>
              <a:gd name="connsiteX0" fmla="*/ 41564 w 2880320"/>
              <a:gd name="connsiteY0" fmla="*/ 23395 h 2875759"/>
              <a:gd name="connsiteX1" fmla="*/ 1918133 w 2880320"/>
              <a:gd name="connsiteY1" fmla="*/ 0 h 2875759"/>
              <a:gd name="connsiteX2" fmla="*/ 2880320 w 2880320"/>
              <a:gd name="connsiteY2" fmla="*/ 23395 h 2875759"/>
              <a:gd name="connsiteX3" fmla="*/ 2880320 w 2880320"/>
              <a:gd name="connsiteY3" fmla="*/ 2875759 h 2875759"/>
              <a:gd name="connsiteX4" fmla="*/ 0 w 2880320"/>
              <a:gd name="connsiteY4" fmla="*/ 2875759 h 2875759"/>
              <a:gd name="connsiteX5" fmla="*/ 41564 w 2880320"/>
              <a:gd name="connsiteY5" fmla="*/ 23395 h 2875759"/>
              <a:gd name="connsiteX0" fmla="*/ 41564 w 2880320"/>
              <a:gd name="connsiteY0" fmla="*/ 0 h 2852364"/>
              <a:gd name="connsiteX1" fmla="*/ 1918133 w 2880320"/>
              <a:gd name="connsiteY1" fmla="*/ 28559 h 2852364"/>
              <a:gd name="connsiteX2" fmla="*/ 2880320 w 2880320"/>
              <a:gd name="connsiteY2" fmla="*/ 0 h 2852364"/>
              <a:gd name="connsiteX3" fmla="*/ 2880320 w 2880320"/>
              <a:gd name="connsiteY3" fmla="*/ 2852364 h 2852364"/>
              <a:gd name="connsiteX4" fmla="*/ 0 w 2880320"/>
              <a:gd name="connsiteY4" fmla="*/ 2852364 h 2852364"/>
              <a:gd name="connsiteX5" fmla="*/ 41564 w 2880320"/>
              <a:gd name="connsiteY5" fmla="*/ 0 h 2852364"/>
              <a:gd name="connsiteX0" fmla="*/ 41564 w 2880320"/>
              <a:gd name="connsiteY0" fmla="*/ 0 h 2852364"/>
              <a:gd name="connsiteX1" fmla="*/ 1928523 w 2880320"/>
              <a:gd name="connsiteY1" fmla="*/ 7777 h 2852364"/>
              <a:gd name="connsiteX2" fmla="*/ 2880320 w 2880320"/>
              <a:gd name="connsiteY2" fmla="*/ 0 h 2852364"/>
              <a:gd name="connsiteX3" fmla="*/ 2880320 w 2880320"/>
              <a:gd name="connsiteY3" fmla="*/ 2852364 h 2852364"/>
              <a:gd name="connsiteX4" fmla="*/ 0 w 2880320"/>
              <a:gd name="connsiteY4" fmla="*/ 2852364 h 2852364"/>
              <a:gd name="connsiteX5" fmla="*/ 41564 w 2880320"/>
              <a:gd name="connsiteY5" fmla="*/ 0 h 2852364"/>
              <a:gd name="connsiteX0" fmla="*/ 41564 w 2880320"/>
              <a:gd name="connsiteY0" fmla="*/ 0 h 2852364"/>
              <a:gd name="connsiteX1" fmla="*/ 1928523 w 2880320"/>
              <a:gd name="connsiteY1" fmla="*/ 7777 h 2852364"/>
              <a:gd name="connsiteX2" fmla="*/ 2880320 w 2880320"/>
              <a:gd name="connsiteY2" fmla="*/ 0 h 2852364"/>
              <a:gd name="connsiteX3" fmla="*/ 2880320 w 2880320"/>
              <a:gd name="connsiteY3" fmla="*/ 1293728 h 2852364"/>
              <a:gd name="connsiteX4" fmla="*/ 0 w 2880320"/>
              <a:gd name="connsiteY4" fmla="*/ 2852364 h 2852364"/>
              <a:gd name="connsiteX5" fmla="*/ 41564 w 2880320"/>
              <a:gd name="connsiteY5" fmla="*/ 0 h 2852364"/>
              <a:gd name="connsiteX0" fmla="*/ 20782 w 2859538"/>
              <a:gd name="connsiteY0" fmla="*/ 0 h 1345682"/>
              <a:gd name="connsiteX1" fmla="*/ 1907741 w 2859538"/>
              <a:gd name="connsiteY1" fmla="*/ 7777 h 1345682"/>
              <a:gd name="connsiteX2" fmla="*/ 2859538 w 2859538"/>
              <a:gd name="connsiteY2" fmla="*/ 0 h 1345682"/>
              <a:gd name="connsiteX3" fmla="*/ 2859538 w 2859538"/>
              <a:gd name="connsiteY3" fmla="*/ 1293728 h 1345682"/>
              <a:gd name="connsiteX4" fmla="*/ 0 w 2859538"/>
              <a:gd name="connsiteY4" fmla="*/ 1345682 h 1345682"/>
              <a:gd name="connsiteX5" fmla="*/ 20782 w 2859538"/>
              <a:gd name="connsiteY5" fmla="*/ 0 h 1345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59538" h="1345682">
                <a:moveTo>
                  <a:pt x="20782" y="0"/>
                </a:moveTo>
                <a:lnTo>
                  <a:pt x="1907741" y="7777"/>
                </a:lnTo>
                <a:lnTo>
                  <a:pt x="2859538" y="0"/>
                </a:lnTo>
                <a:lnTo>
                  <a:pt x="2859538" y="1293728"/>
                </a:lnTo>
                <a:lnTo>
                  <a:pt x="0" y="1345682"/>
                </a:lnTo>
                <a:lnTo>
                  <a:pt x="20782" y="0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de-CH" altLang="de-DE" sz="2000" dirty="0">
                <a:latin typeface="+mj-lt"/>
              </a:rPr>
              <a:t>Arbeitskommissionen</a:t>
            </a:r>
          </a:p>
        </p:txBody>
      </p:sp>
      <p:sp>
        <p:nvSpPr>
          <p:cNvPr id="34" name="Rechteck 33"/>
          <p:cNvSpPr/>
          <p:nvPr/>
        </p:nvSpPr>
        <p:spPr>
          <a:xfrm>
            <a:off x="306140" y="6588943"/>
            <a:ext cx="864096" cy="749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CH" sz="1200" b="1" dirty="0">
                <a:solidFill>
                  <a:schemeClr val="tx1"/>
                </a:solidFill>
              </a:rPr>
              <a:t>REGA</a:t>
            </a:r>
          </a:p>
          <a:p>
            <a:pPr algn="ctr">
              <a:defRPr/>
            </a:pPr>
            <a:r>
              <a:rPr lang="de-CH" sz="1200" dirty="0">
                <a:solidFill>
                  <a:schemeClr val="tx1"/>
                </a:solidFill>
              </a:rPr>
              <a:t>Alex Kottmann</a:t>
            </a:r>
          </a:p>
        </p:txBody>
      </p:sp>
      <p:sp>
        <p:nvSpPr>
          <p:cNvPr id="2068" name="Textfeld 31"/>
          <p:cNvSpPr txBox="1">
            <a:spLocks noChangeArrowheads="1"/>
          </p:cNvSpPr>
          <p:nvPr/>
        </p:nvSpPr>
        <p:spPr bwMode="auto">
          <a:xfrm>
            <a:off x="234132" y="6156895"/>
            <a:ext cx="2059796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CH" altLang="de-DE" sz="2000" dirty="0">
                <a:latin typeface="+mn-lt"/>
              </a:rPr>
              <a:t>Partner National</a:t>
            </a:r>
          </a:p>
        </p:txBody>
      </p:sp>
      <p:sp>
        <p:nvSpPr>
          <p:cNvPr id="2069" name="Textfeld 32"/>
          <p:cNvSpPr txBox="1">
            <a:spLocks noChangeArrowheads="1"/>
          </p:cNvSpPr>
          <p:nvPr/>
        </p:nvSpPr>
        <p:spPr bwMode="auto">
          <a:xfrm>
            <a:off x="5706740" y="6156895"/>
            <a:ext cx="23741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CH" altLang="de-DE" sz="2000">
                <a:latin typeface="+mj-lt"/>
              </a:rPr>
              <a:t>Partner </a:t>
            </a:r>
            <a:r>
              <a:rPr lang="de-CH" altLang="de-DE" sz="2000" dirty="0">
                <a:latin typeface="+mj-lt"/>
              </a:rPr>
              <a:t>International</a:t>
            </a:r>
          </a:p>
        </p:txBody>
      </p:sp>
      <p:sp>
        <p:nvSpPr>
          <p:cNvPr id="37" name="Rechteck 36"/>
          <p:cNvSpPr/>
          <p:nvPr/>
        </p:nvSpPr>
        <p:spPr>
          <a:xfrm>
            <a:off x="1233290" y="6588943"/>
            <a:ext cx="895442" cy="7508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CH" sz="1200" b="1" dirty="0">
                <a:solidFill>
                  <a:schemeClr val="tx1"/>
                </a:solidFill>
              </a:rPr>
              <a:t>ARS Beirat</a:t>
            </a:r>
          </a:p>
          <a:p>
            <a:pPr algn="ctr">
              <a:defRPr/>
            </a:pPr>
            <a:r>
              <a:rPr lang="de-CH" sz="1200" dirty="0">
                <a:solidFill>
                  <a:schemeClr val="tx1"/>
                </a:solidFill>
              </a:rPr>
              <a:t>Corinna Schön</a:t>
            </a:r>
          </a:p>
        </p:txBody>
      </p:sp>
      <p:sp>
        <p:nvSpPr>
          <p:cNvPr id="38" name="Rechteck 37"/>
          <p:cNvSpPr/>
          <p:nvPr/>
        </p:nvSpPr>
        <p:spPr>
          <a:xfrm>
            <a:off x="2206197" y="6588943"/>
            <a:ext cx="692231" cy="749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CH" sz="12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de-CH" sz="1200" b="1" dirty="0">
                <a:solidFill>
                  <a:schemeClr val="tx1"/>
                </a:solidFill>
              </a:rPr>
              <a:t>SAC</a:t>
            </a:r>
          </a:p>
          <a:p>
            <a:pPr algn="ctr">
              <a:defRPr/>
            </a:pPr>
            <a:r>
              <a:rPr lang="de-CH" sz="1200">
                <a:solidFill>
                  <a:schemeClr val="tx1"/>
                </a:solidFill>
              </a:rPr>
              <a:t>Corinna Schön</a:t>
            </a:r>
            <a:endParaRPr lang="de-CH" sz="1200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de-CH" sz="1200" dirty="0">
              <a:solidFill>
                <a:schemeClr val="tx1"/>
              </a:solidFill>
            </a:endParaRPr>
          </a:p>
        </p:txBody>
      </p:sp>
      <p:sp>
        <p:nvSpPr>
          <p:cNvPr id="39" name="Rechteck 38"/>
          <p:cNvSpPr/>
          <p:nvPr/>
        </p:nvSpPr>
        <p:spPr>
          <a:xfrm>
            <a:off x="3723083" y="6588943"/>
            <a:ext cx="975544" cy="749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CH" sz="1200" b="1" dirty="0">
                <a:solidFill>
                  <a:schemeClr val="tx1"/>
                </a:solidFill>
              </a:rPr>
              <a:t>GRIMM</a:t>
            </a:r>
          </a:p>
          <a:p>
            <a:pPr algn="ctr">
              <a:defRPr/>
            </a:pPr>
            <a:r>
              <a:rPr lang="de-CH" sz="1200" dirty="0">
                <a:solidFill>
                  <a:schemeClr val="tx1"/>
                </a:solidFill>
              </a:rPr>
              <a:t>Burkhard Michaeli</a:t>
            </a:r>
          </a:p>
        </p:txBody>
      </p:sp>
      <p:sp>
        <p:nvSpPr>
          <p:cNvPr id="40" name="Rechteck 39"/>
          <p:cNvSpPr/>
          <p:nvPr/>
        </p:nvSpPr>
        <p:spPr>
          <a:xfrm>
            <a:off x="4770636" y="6588943"/>
            <a:ext cx="720079" cy="749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CH" sz="12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de-CH" sz="1200" b="1" dirty="0">
                <a:solidFill>
                  <a:schemeClr val="tx1"/>
                </a:solidFill>
              </a:rPr>
              <a:t>Air Zermatt</a:t>
            </a:r>
          </a:p>
          <a:p>
            <a:pPr algn="ctr">
              <a:defRPr/>
            </a:pPr>
            <a:r>
              <a:rPr lang="de-CH" sz="1200" dirty="0">
                <a:solidFill>
                  <a:schemeClr val="tx1"/>
                </a:solidFill>
              </a:rPr>
              <a:t>Oliver Reisten</a:t>
            </a:r>
          </a:p>
          <a:p>
            <a:pPr algn="ctr">
              <a:defRPr/>
            </a:pPr>
            <a:endParaRPr lang="de-CH" sz="1400" b="1" dirty="0">
              <a:solidFill>
                <a:schemeClr val="tx1"/>
              </a:solidFill>
            </a:endParaRPr>
          </a:p>
        </p:txBody>
      </p:sp>
      <p:sp>
        <p:nvSpPr>
          <p:cNvPr id="41" name="Rechteck 40"/>
          <p:cNvSpPr/>
          <p:nvPr/>
        </p:nvSpPr>
        <p:spPr>
          <a:xfrm>
            <a:off x="5706740" y="6588943"/>
            <a:ext cx="1080071" cy="7508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CH" sz="1200" b="1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de-CH" sz="1200" b="1">
                <a:solidFill>
                  <a:schemeClr val="tx1"/>
                </a:solidFill>
              </a:rPr>
              <a:t>UIAA</a:t>
            </a:r>
            <a:endParaRPr lang="de-CH" sz="12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de-CH" sz="1200" dirty="0">
                <a:solidFill>
                  <a:schemeClr val="tx1"/>
                </a:solidFill>
              </a:rPr>
              <a:t>Matthias</a:t>
            </a:r>
          </a:p>
          <a:p>
            <a:pPr algn="ctr">
              <a:defRPr/>
            </a:pPr>
            <a:r>
              <a:rPr lang="de-CH" sz="1200" dirty="0">
                <a:solidFill>
                  <a:schemeClr val="tx1"/>
                </a:solidFill>
              </a:rPr>
              <a:t>Hilty</a:t>
            </a:r>
          </a:p>
          <a:p>
            <a:pPr algn="ctr">
              <a:defRPr/>
            </a:pPr>
            <a:endParaRPr lang="de-CH" sz="1200" dirty="0">
              <a:solidFill>
                <a:schemeClr val="tx1"/>
              </a:solidFill>
            </a:endParaRPr>
          </a:p>
        </p:txBody>
      </p:sp>
      <p:sp>
        <p:nvSpPr>
          <p:cNvPr id="44" name="Rechteck 43"/>
          <p:cNvSpPr/>
          <p:nvPr/>
        </p:nvSpPr>
        <p:spPr>
          <a:xfrm>
            <a:off x="6890767" y="6588943"/>
            <a:ext cx="1150937" cy="749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CH" sz="14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de-CH" sz="1200" b="1" dirty="0">
                <a:solidFill>
                  <a:schemeClr val="tx1"/>
                </a:solidFill>
              </a:rPr>
              <a:t>IKAR</a:t>
            </a:r>
          </a:p>
          <a:p>
            <a:pPr algn="ctr">
              <a:defRPr/>
            </a:pPr>
            <a:r>
              <a:rPr lang="de-CH" sz="1200" dirty="0">
                <a:solidFill>
                  <a:schemeClr val="tx1"/>
                </a:solidFill>
              </a:rPr>
              <a:t>Corinna Schön</a:t>
            </a:r>
          </a:p>
          <a:p>
            <a:pPr algn="ctr">
              <a:defRPr/>
            </a:pPr>
            <a:r>
              <a:rPr lang="de-CH" sz="1400" b="1" dirty="0">
                <a:solidFill>
                  <a:schemeClr val="tx1"/>
                </a:solidFill>
              </a:rPr>
              <a:t>      </a:t>
            </a:r>
          </a:p>
        </p:txBody>
      </p:sp>
      <p:sp>
        <p:nvSpPr>
          <p:cNvPr id="45" name="Rechteck 44"/>
          <p:cNvSpPr/>
          <p:nvPr/>
        </p:nvSpPr>
        <p:spPr>
          <a:xfrm>
            <a:off x="8133746" y="6588943"/>
            <a:ext cx="1008063" cy="749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CH" sz="1200" b="1" dirty="0">
                <a:solidFill>
                  <a:schemeClr val="tx1"/>
                </a:solidFill>
              </a:rPr>
              <a:t>ISMM</a:t>
            </a:r>
          </a:p>
          <a:p>
            <a:pPr algn="ctr">
              <a:defRPr/>
            </a:pPr>
            <a:r>
              <a:rPr lang="de-CH" sz="1200">
                <a:solidFill>
                  <a:schemeClr val="tx1"/>
                </a:solidFill>
              </a:rPr>
              <a:t>vakant</a:t>
            </a:r>
            <a:endParaRPr lang="de-CH" sz="1200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de-CH" sz="1200" dirty="0">
              <a:solidFill>
                <a:schemeClr val="tx1"/>
              </a:solidFill>
            </a:endParaRPr>
          </a:p>
        </p:txBody>
      </p:sp>
      <p:sp>
        <p:nvSpPr>
          <p:cNvPr id="46" name="Rechteck 45"/>
          <p:cNvSpPr/>
          <p:nvPr/>
        </p:nvSpPr>
        <p:spPr>
          <a:xfrm>
            <a:off x="9235132" y="6588943"/>
            <a:ext cx="1057275" cy="749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CH" sz="1200" b="1" dirty="0" err="1">
                <a:solidFill>
                  <a:schemeClr val="tx1"/>
                </a:solidFill>
              </a:rPr>
              <a:t>Wilderness</a:t>
            </a:r>
            <a:r>
              <a:rPr lang="de-CH" sz="1200" b="1" dirty="0">
                <a:solidFill>
                  <a:schemeClr val="tx1"/>
                </a:solidFill>
              </a:rPr>
              <a:t> </a:t>
            </a:r>
            <a:r>
              <a:rPr lang="de-CH" sz="1200" b="1" dirty="0" err="1">
                <a:solidFill>
                  <a:schemeClr val="tx1"/>
                </a:solidFill>
              </a:rPr>
              <a:t>Medicine</a:t>
            </a:r>
            <a:endParaRPr lang="de-CH" sz="12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de-CH" sz="1200" dirty="0">
                <a:solidFill>
                  <a:schemeClr val="tx1"/>
                </a:solidFill>
              </a:rPr>
              <a:t>Urs Hefti</a:t>
            </a:r>
          </a:p>
        </p:txBody>
      </p:sp>
      <p:sp>
        <p:nvSpPr>
          <p:cNvPr id="35" name="Rechteck 34"/>
          <p:cNvSpPr/>
          <p:nvPr/>
        </p:nvSpPr>
        <p:spPr>
          <a:xfrm>
            <a:off x="1233290" y="3996655"/>
            <a:ext cx="2241203" cy="5921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CH" sz="1200" b="1" dirty="0">
                <a:solidFill>
                  <a:schemeClr val="tx1"/>
                </a:solidFill>
              </a:rPr>
              <a:t>Basiskurs Sommer</a:t>
            </a:r>
          </a:p>
          <a:p>
            <a:pPr algn="ctr">
              <a:defRPr/>
            </a:pPr>
            <a:r>
              <a:rPr lang="de-CH" sz="1200" dirty="0">
                <a:solidFill>
                  <a:schemeClr val="tx1"/>
                </a:solidFill>
              </a:rPr>
              <a:t>Carla Gürtler</a:t>
            </a:r>
          </a:p>
          <a:p>
            <a:pPr algn="ctr">
              <a:defRPr/>
            </a:pPr>
            <a:r>
              <a:rPr lang="de-CH" sz="1200" dirty="0">
                <a:solidFill>
                  <a:schemeClr val="tx1"/>
                </a:solidFill>
              </a:rPr>
              <a:t>Isabel </a:t>
            </a:r>
            <a:r>
              <a:rPr lang="de-CH" sz="1200" dirty="0" err="1">
                <a:solidFill>
                  <a:schemeClr val="tx1"/>
                </a:solidFill>
              </a:rPr>
              <a:t>Danioth</a:t>
            </a:r>
            <a:endParaRPr lang="de-CH" sz="1200" dirty="0">
              <a:solidFill>
                <a:schemeClr val="tx1"/>
              </a:solidFill>
            </a:endParaRPr>
          </a:p>
        </p:txBody>
      </p:sp>
      <p:sp>
        <p:nvSpPr>
          <p:cNvPr id="48" name="Rechteck 47"/>
          <p:cNvSpPr/>
          <p:nvPr/>
        </p:nvSpPr>
        <p:spPr>
          <a:xfrm>
            <a:off x="1233290" y="5324825"/>
            <a:ext cx="2241202" cy="6657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200" b="1" dirty="0">
                <a:solidFill>
                  <a:schemeClr val="tx1"/>
                </a:solidFill>
              </a:rPr>
              <a:t>Cours de base hiver</a:t>
            </a:r>
            <a:br>
              <a:rPr lang="fr-FR" sz="1400" b="1" dirty="0">
                <a:solidFill>
                  <a:schemeClr val="tx1"/>
                </a:solidFill>
              </a:rPr>
            </a:br>
            <a:r>
              <a:rPr lang="fr-FR" sz="1400" b="1" dirty="0">
                <a:solidFill>
                  <a:schemeClr val="tx1"/>
                </a:solidFill>
              </a:rPr>
              <a:t> </a:t>
            </a:r>
            <a:r>
              <a:rPr lang="fr-FR" sz="1200" dirty="0">
                <a:solidFill>
                  <a:schemeClr val="tx1"/>
                </a:solidFill>
              </a:rPr>
              <a:t>Pierre Conne</a:t>
            </a:r>
            <a:endParaRPr lang="de-CH" sz="1200" dirty="0">
              <a:solidFill>
                <a:schemeClr val="tx1"/>
              </a:solidFill>
            </a:endParaRPr>
          </a:p>
        </p:txBody>
      </p:sp>
      <p:sp>
        <p:nvSpPr>
          <p:cNvPr id="49" name="Rechteck 48"/>
          <p:cNvSpPr/>
          <p:nvPr/>
        </p:nvSpPr>
        <p:spPr>
          <a:xfrm>
            <a:off x="1233290" y="4644727"/>
            <a:ext cx="2241203" cy="5921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200" b="1" dirty="0">
                <a:solidFill>
                  <a:schemeClr val="tx1"/>
                </a:solidFill>
              </a:rPr>
              <a:t>Cours de base été </a:t>
            </a:r>
            <a:endParaRPr lang="fr-FR" sz="12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fr-FR" sz="1200" dirty="0">
                <a:solidFill>
                  <a:schemeClr val="tx1"/>
                </a:solidFill>
              </a:rPr>
              <a:t>Anne-Chantal Lambert</a:t>
            </a:r>
            <a:endParaRPr lang="de-CH" sz="1200" dirty="0">
              <a:solidFill>
                <a:schemeClr val="tx1"/>
              </a:solidFill>
            </a:endParaRPr>
          </a:p>
        </p:txBody>
      </p:sp>
      <p:sp>
        <p:nvSpPr>
          <p:cNvPr id="50" name="Rechteck 49"/>
          <p:cNvSpPr/>
          <p:nvPr/>
        </p:nvSpPr>
        <p:spPr>
          <a:xfrm>
            <a:off x="3690516" y="3996654"/>
            <a:ext cx="2241202" cy="5921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CH" sz="1200" b="1" dirty="0">
                <a:solidFill>
                  <a:schemeClr val="tx1"/>
                </a:solidFill>
              </a:rPr>
              <a:t>Höhenmedizinkurs im Expeditionsstil </a:t>
            </a:r>
          </a:p>
          <a:p>
            <a:pPr algn="ctr">
              <a:defRPr/>
            </a:pPr>
            <a:r>
              <a:rPr lang="de-CH" sz="1200" dirty="0">
                <a:solidFill>
                  <a:schemeClr val="tx1"/>
                </a:solidFill>
              </a:rPr>
              <a:t>Urs Hefti</a:t>
            </a:r>
          </a:p>
        </p:txBody>
      </p:sp>
      <p:sp>
        <p:nvSpPr>
          <p:cNvPr id="51" name="Rechteck 50"/>
          <p:cNvSpPr/>
          <p:nvPr/>
        </p:nvSpPr>
        <p:spPr>
          <a:xfrm>
            <a:off x="3723083" y="5290584"/>
            <a:ext cx="2220517" cy="6679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CH" sz="1200" b="1" dirty="0" err="1">
                <a:solidFill>
                  <a:schemeClr val="tx1"/>
                </a:solidFill>
              </a:rPr>
              <a:t>Speleo</a:t>
            </a:r>
            <a:r>
              <a:rPr lang="de-CH" sz="1200" b="1" dirty="0">
                <a:solidFill>
                  <a:schemeClr val="tx1"/>
                </a:solidFill>
              </a:rPr>
              <a:t>-Kurs</a:t>
            </a:r>
          </a:p>
          <a:p>
            <a:pPr algn="ctr">
              <a:defRPr/>
            </a:pPr>
            <a:r>
              <a:rPr lang="de-CH" sz="1200" dirty="0">
                <a:solidFill>
                  <a:schemeClr val="tx1"/>
                </a:solidFill>
              </a:rPr>
              <a:t>Andreas Köpfli</a:t>
            </a:r>
          </a:p>
        </p:txBody>
      </p:sp>
      <p:sp>
        <p:nvSpPr>
          <p:cNvPr id="52" name="Rechteck 51"/>
          <p:cNvSpPr/>
          <p:nvPr/>
        </p:nvSpPr>
        <p:spPr>
          <a:xfrm>
            <a:off x="3706466" y="4650372"/>
            <a:ext cx="2241202" cy="5921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CH" sz="1200" b="1" dirty="0">
                <a:solidFill>
                  <a:schemeClr val="tx1"/>
                </a:solidFill>
              </a:rPr>
              <a:t>Kletterkurs PLUS</a:t>
            </a:r>
          </a:p>
          <a:p>
            <a:pPr algn="ctr">
              <a:defRPr/>
            </a:pPr>
            <a:r>
              <a:rPr lang="de-CH" sz="1200" dirty="0">
                <a:solidFill>
                  <a:schemeClr val="tx1"/>
                </a:solidFill>
              </a:rPr>
              <a:t>Corinna Schön</a:t>
            </a:r>
          </a:p>
        </p:txBody>
      </p:sp>
      <p:sp>
        <p:nvSpPr>
          <p:cNvPr id="53" name="Rechteck 52"/>
          <p:cNvSpPr/>
          <p:nvPr/>
        </p:nvSpPr>
        <p:spPr>
          <a:xfrm>
            <a:off x="8515051" y="3996654"/>
            <a:ext cx="1800201" cy="5921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CH" sz="1200" b="1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de-CH" sz="1200" b="1">
                <a:solidFill>
                  <a:schemeClr val="tx1"/>
                </a:solidFill>
              </a:rPr>
              <a:t>Forum </a:t>
            </a:r>
            <a:r>
              <a:rPr lang="de-CH" sz="1200" b="1" dirty="0">
                <a:solidFill>
                  <a:schemeClr val="tx1"/>
                </a:solidFill>
              </a:rPr>
              <a:t>Alpinum</a:t>
            </a:r>
          </a:p>
          <a:p>
            <a:pPr algn="ctr">
              <a:defRPr/>
            </a:pPr>
            <a:r>
              <a:rPr lang="de-CH" sz="1200" dirty="0">
                <a:solidFill>
                  <a:schemeClr val="tx1"/>
                </a:solidFill>
              </a:rPr>
              <a:t>Tommy Dätwyler</a:t>
            </a:r>
          </a:p>
          <a:p>
            <a:pPr algn="ctr">
              <a:defRPr/>
            </a:pPr>
            <a:endParaRPr lang="de-CH" sz="1200" dirty="0">
              <a:solidFill>
                <a:schemeClr val="tx1"/>
              </a:solidFill>
            </a:endParaRPr>
          </a:p>
        </p:txBody>
      </p:sp>
      <p:sp>
        <p:nvSpPr>
          <p:cNvPr id="54" name="Rechteck 53"/>
          <p:cNvSpPr/>
          <p:nvPr/>
        </p:nvSpPr>
        <p:spPr>
          <a:xfrm>
            <a:off x="1233291" y="3313827"/>
            <a:ext cx="2241202" cy="6002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CH" sz="1200" b="1" dirty="0">
                <a:solidFill>
                  <a:schemeClr val="tx1"/>
                </a:solidFill>
              </a:rPr>
              <a:t>Basiskurs Winter</a:t>
            </a:r>
          </a:p>
          <a:p>
            <a:pPr algn="ctr">
              <a:defRPr/>
            </a:pPr>
            <a:r>
              <a:rPr lang="de-CH" sz="1200" dirty="0">
                <a:solidFill>
                  <a:schemeClr val="tx1"/>
                </a:solidFill>
              </a:rPr>
              <a:t>Edith Oechslin</a:t>
            </a:r>
          </a:p>
          <a:p>
            <a:pPr algn="ctr">
              <a:defRPr/>
            </a:pPr>
            <a:r>
              <a:rPr lang="de-CH" sz="1200" dirty="0">
                <a:solidFill>
                  <a:schemeClr val="tx1"/>
                </a:solidFill>
              </a:rPr>
              <a:t>Marc Maurer</a:t>
            </a:r>
          </a:p>
        </p:txBody>
      </p:sp>
      <p:sp>
        <p:nvSpPr>
          <p:cNvPr id="55" name="Rechteck 54"/>
          <p:cNvSpPr/>
          <p:nvPr/>
        </p:nvSpPr>
        <p:spPr>
          <a:xfrm>
            <a:off x="6147742" y="3996655"/>
            <a:ext cx="2151286" cy="5921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CH" sz="1200" b="1" dirty="0">
                <a:solidFill>
                  <a:schemeClr val="tx1"/>
                </a:solidFill>
              </a:rPr>
              <a:t>Bergrettungsmedizin-Tagung</a:t>
            </a:r>
          </a:p>
          <a:p>
            <a:pPr algn="ctr">
              <a:defRPr/>
            </a:pPr>
            <a:r>
              <a:rPr lang="de-CH" sz="1200" dirty="0">
                <a:solidFill>
                  <a:schemeClr val="tx1"/>
                </a:solidFill>
              </a:rPr>
              <a:t>Alex Kottmann</a:t>
            </a:r>
          </a:p>
        </p:txBody>
      </p:sp>
      <p:sp>
        <p:nvSpPr>
          <p:cNvPr id="57" name="Rechteck 56"/>
          <p:cNvSpPr/>
          <p:nvPr/>
        </p:nvSpPr>
        <p:spPr>
          <a:xfrm>
            <a:off x="8515052" y="4656575"/>
            <a:ext cx="1800202" cy="6657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CH" sz="1200" b="1" dirty="0">
                <a:solidFill>
                  <a:schemeClr val="tx1"/>
                </a:solidFill>
              </a:rPr>
              <a:t>Forschung</a:t>
            </a:r>
          </a:p>
          <a:p>
            <a:pPr algn="ctr">
              <a:defRPr/>
            </a:pPr>
            <a:r>
              <a:rPr lang="de-CH" sz="1200" dirty="0">
                <a:solidFill>
                  <a:schemeClr val="tx1"/>
                </a:solidFill>
              </a:rPr>
              <a:t>Jacqueline Pichler Hefti</a:t>
            </a:r>
          </a:p>
        </p:txBody>
      </p:sp>
      <p:sp>
        <p:nvSpPr>
          <p:cNvPr id="58" name="Rechteck 57"/>
          <p:cNvSpPr/>
          <p:nvPr/>
        </p:nvSpPr>
        <p:spPr>
          <a:xfrm>
            <a:off x="3690517" y="3313889"/>
            <a:ext cx="2241202" cy="60019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CH" sz="1200" b="1" dirty="0">
                <a:solidFill>
                  <a:schemeClr val="tx1"/>
                </a:solidFill>
              </a:rPr>
              <a:t>Refresher-/</a:t>
            </a:r>
            <a:r>
              <a:rPr lang="de-CH" sz="1200" b="1" dirty="0" err="1">
                <a:solidFill>
                  <a:schemeClr val="tx1"/>
                </a:solidFill>
              </a:rPr>
              <a:t>Advanced</a:t>
            </a:r>
            <a:r>
              <a:rPr lang="de-CH" sz="1200" b="1" dirty="0">
                <a:solidFill>
                  <a:schemeClr val="tx1"/>
                </a:solidFill>
              </a:rPr>
              <a:t>-Kurs </a:t>
            </a:r>
            <a:endParaRPr lang="de-CH" sz="12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de-CH" sz="1200" dirty="0">
                <a:solidFill>
                  <a:schemeClr val="tx1"/>
                </a:solidFill>
              </a:rPr>
              <a:t>Anne-Aylin Sigg </a:t>
            </a:r>
          </a:p>
        </p:txBody>
      </p:sp>
      <p:sp>
        <p:nvSpPr>
          <p:cNvPr id="47" name="Rechteck 46"/>
          <p:cNvSpPr/>
          <p:nvPr/>
        </p:nvSpPr>
        <p:spPr>
          <a:xfrm>
            <a:off x="234132" y="1187499"/>
            <a:ext cx="10153128" cy="57690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CH" sz="2400" dirty="0">
                <a:solidFill>
                  <a:schemeClr val="tx1"/>
                </a:solidFill>
                <a:latin typeface="+mj-lt"/>
              </a:rPr>
              <a:t>Mitgliederversammlung</a:t>
            </a:r>
          </a:p>
        </p:txBody>
      </p:sp>
      <p:sp>
        <p:nvSpPr>
          <p:cNvPr id="56" name="Rechteck 55"/>
          <p:cNvSpPr/>
          <p:nvPr/>
        </p:nvSpPr>
        <p:spPr>
          <a:xfrm>
            <a:off x="8903985" y="2268666"/>
            <a:ext cx="1400050" cy="7200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CH" sz="1200" b="1" dirty="0">
                <a:solidFill>
                  <a:schemeClr val="tx1"/>
                </a:solidFill>
              </a:rPr>
              <a:t>Sekretariat</a:t>
            </a:r>
          </a:p>
          <a:p>
            <a:pPr algn="ctr">
              <a:defRPr/>
            </a:pPr>
            <a:r>
              <a:rPr lang="de-CH" sz="1200" dirty="0">
                <a:solidFill>
                  <a:schemeClr val="tx1"/>
                </a:solidFill>
              </a:rPr>
              <a:t>Daniela </a:t>
            </a:r>
            <a:r>
              <a:rPr lang="de-CH" sz="1200" dirty="0" err="1">
                <a:solidFill>
                  <a:schemeClr val="tx1"/>
                </a:solidFill>
              </a:rPr>
              <a:t>Berther</a:t>
            </a:r>
            <a:endParaRPr lang="de-CH" sz="1200" dirty="0">
              <a:solidFill>
                <a:schemeClr val="tx1"/>
              </a:solidFill>
            </a:endParaRPr>
          </a:p>
        </p:txBody>
      </p:sp>
      <p:sp>
        <p:nvSpPr>
          <p:cNvPr id="60" name="Rechteck 59"/>
          <p:cNvSpPr/>
          <p:nvPr/>
        </p:nvSpPr>
        <p:spPr>
          <a:xfrm>
            <a:off x="6147743" y="3321942"/>
            <a:ext cx="2151285" cy="5921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CH" sz="1200" b="1" dirty="0">
                <a:solidFill>
                  <a:schemeClr val="tx1"/>
                </a:solidFill>
              </a:rPr>
              <a:t>Laienkurse</a:t>
            </a:r>
          </a:p>
          <a:p>
            <a:pPr algn="ctr">
              <a:defRPr/>
            </a:pPr>
            <a:r>
              <a:rPr lang="de-CH" sz="1200" b="1" dirty="0">
                <a:solidFill>
                  <a:schemeClr val="tx1"/>
                </a:solidFill>
              </a:rPr>
              <a:t>SAC/J&amp;S-Kurse</a:t>
            </a:r>
          </a:p>
          <a:p>
            <a:pPr algn="ctr">
              <a:defRPr/>
            </a:pPr>
            <a:r>
              <a:rPr lang="de-CH" sz="1200" dirty="0">
                <a:solidFill>
                  <a:schemeClr val="tx1"/>
                </a:solidFill>
              </a:rPr>
              <a:t>Melanie Kuhnke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D2FD6ACC-5B90-4B6E-B038-C3E9D427753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460" y="305281"/>
            <a:ext cx="2221920" cy="672423"/>
          </a:xfrm>
          <a:prstGeom prst="rect">
            <a:avLst/>
          </a:prstGeom>
        </p:spPr>
      </p:pic>
      <p:sp>
        <p:nvSpPr>
          <p:cNvPr id="63" name="Rechteck 62">
            <a:extLst>
              <a:ext uri="{FF2B5EF4-FFF2-40B4-BE49-F238E27FC236}">
                <a16:creationId xmlns:a16="http://schemas.microsoft.com/office/drawing/2014/main" id="{0BE02440-633F-4DA2-A871-0693923061C6}"/>
              </a:ext>
            </a:extLst>
          </p:cNvPr>
          <p:cNvSpPr/>
          <p:nvPr/>
        </p:nvSpPr>
        <p:spPr>
          <a:xfrm>
            <a:off x="8515051" y="5390092"/>
            <a:ext cx="1817771" cy="66573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CH" sz="1200" b="1" dirty="0">
                <a:solidFill>
                  <a:schemeClr val="tx1"/>
                </a:solidFill>
              </a:rPr>
              <a:t>Übersetzung</a:t>
            </a:r>
            <a:endParaRPr lang="de-CH" sz="12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de-CH" sz="1200" dirty="0">
                <a:solidFill>
                  <a:schemeClr val="tx1"/>
                </a:solidFill>
              </a:rPr>
              <a:t>Nicolas </a:t>
            </a:r>
            <a:r>
              <a:rPr lang="de-CH" sz="1200" dirty="0" err="1">
                <a:solidFill>
                  <a:schemeClr val="tx1"/>
                </a:solidFill>
              </a:rPr>
              <a:t>Lagnaux</a:t>
            </a:r>
            <a:endParaRPr lang="de-CH" sz="1200" dirty="0">
              <a:solidFill>
                <a:schemeClr val="tx1"/>
              </a:solidFill>
            </a:endParaRPr>
          </a:p>
        </p:txBody>
      </p:sp>
      <p:sp>
        <p:nvSpPr>
          <p:cNvPr id="64" name="Rechteck 63">
            <a:extLst>
              <a:ext uri="{FF2B5EF4-FFF2-40B4-BE49-F238E27FC236}">
                <a16:creationId xmlns:a16="http://schemas.microsoft.com/office/drawing/2014/main" id="{28191989-0CF1-4F0B-BD1E-15CA490E3169}"/>
              </a:ext>
            </a:extLst>
          </p:cNvPr>
          <p:cNvSpPr/>
          <p:nvPr/>
        </p:nvSpPr>
        <p:spPr>
          <a:xfrm flipH="1">
            <a:off x="2975892" y="6588943"/>
            <a:ext cx="692231" cy="749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CH" sz="12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de-CH" sz="1200" b="1" dirty="0">
                <a:solidFill>
                  <a:schemeClr val="tx1"/>
                </a:solidFill>
              </a:rPr>
              <a:t>SSS</a:t>
            </a:r>
          </a:p>
          <a:p>
            <a:pPr algn="ctr">
              <a:defRPr/>
            </a:pPr>
            <a:r>
              <a:rPr lang="de-CH" sz="1200">
                <a:solidFill>
                  <a:schemeClr val="tx1"/>
                </a:solidFill>
              </a:rPr>
              <a:t>Andreas Köpfli</a:t>
            </a:r>
            <a:endParaRPr lang="de-CH" sz="1200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de-CH" sz="1200" dirty="0">
              <a:solidFill>
                <a:schemeClr val="tx1"/>
              </a:solidFill>
            </a:endParaRPr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074E3168-90B7-4316-BD4C-BD0FA8AD5290}"/>
              </a:ext>
            </a:extLst>
          </p:cNvPr>
          <p:cNvSpPr/>
          <p:nvPr/>
        </p:nvSpPr>
        <p:spPr>
          <a:xfrm>
            <a:off x="6147741" y="4671368"/>
            <a:ext cx="2151285" cy="5921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CH" sz="1200" b="1" dirty="0">
                <a:solidFill>
                  <a:schemeClr val="tx1"/>
                </a:solidFill>
              </a:rPr>
              <a:t>Lawinenkurs</a:t>
            </a:r>
          </a:p>
          <a:p>
            <a:pPr algn="ctr">
              <a:defRPr/>
            </a:pPr>
            <a:r>
              <a:rPr lang="de-CH" sz="1200" dirty="0">
                <a:solidFill>
                  <a:schemeClr val="tx1"/>
                </a:solidFill>
              </a:rPr>
              <a:t>Urs Hefti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114B107F-C3B2-6E48-03A0-4202247048B5}"/>
              </a:ext>
            </a:extLst>
          </p:cNvPr>
          <p:cNvSpPr/>
          <p:nvPr/>
        </p:nvSpPr>
        <p:spPr>
          <a:xfrm>
            <a:off x="6078509" y="5335515"/>
            <a:ext cx="2220517" cy="6679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CH" sz="1200" b="1" dirty="0" err="1">
                <a:solidFill>
                  <a:schemeClr val="tx1"/>
                </a:solidFill>
              </a:rPr>
              <a:t>Freeridekurs</a:t>
            </a:r>
            <a:endParaRPr lang="de-CH" sz="12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de-CH" sz="1200">
                <a:solidFill>
                  <a:schemeClr val="tx1"/>
                </a:solidFill>
              </a:rPr>
              <a:t>Edith Oechsli</a:t>
            </a:r>
            <a:r>
              <a:rPr lang="de-CH" sz="1200" dirty="0">
                <a:solidFill>
                  <a:schemeClr val="tx1"/>
                </a:solidFill>
              </a:rPr>
              <a:t>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152</Words>
  <Application>Microsoft Office PowerPoint</Application>
  <PresentationFormat>Benutzerdefiniert</PresentationFormat>
  <Paragraphs>83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Larissa-Design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walo</dc:creator>
  <cp:lastModifiedBy>SGGM Berther</cp:lastModifiedBy>
  <cp:revision>116</cp:revision>
  <dcterms:created xsi:type="dcterms:W3CDTF">2016-02-14T17:28:20Z</dcterms:created>
  <dcterms:modified xsi:type="dcterms:W3CDTF">2022-11-10T13:44:46Z</dcterms:modified>
</cp:coreProperties>
</file>